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</p:sldIdLst>
  <p:sldSz cy="5143500" cx="9144000"/>
  <p:notesSz cx="6858000" cy="9144000"/>
  <p:embeddedFontLst>
    <p:embeddedFont>
      <p:font typeface="Proxima Nova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font" Target="fonts/ProximaNova-regular.fntdata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schemas.openxmlformats.org/officeDocument/2006/relationships/font" Target="fonts/ProximaNova-italic.fntdata"/><Relationship Id="rId21" Type="http://schemas.openxmlformats.org/officeDocument/2006/relationships/slide" Target="slides/slide15.xml"/><Relationship Id="rId43" Type="http://schemas.openxmlformats.org/officeDocument/2006/relationships/font" Target="fonts/ProximaNova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ProximaNova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c495c6fa11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c495c6fa11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c495c6fa11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c495c6fa11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c495c6fa11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c495c6fa11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c495c6fa11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c495c6fa11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c495c6fa11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c495c6fa11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c495c6fa11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c495c6fa11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c495c6fa11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c495c6fa11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c495c6fa11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c495c6fa11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c495c6fa11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c495c6fa11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c495c6fa11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c495c6fa11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c476fa7f58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c476fa7f58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c476fa7f58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c476fa7f58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c476fa7f58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c476fa7f58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c476fa7f58_0_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c476fa7f58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c476fa7f58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c476fa7f58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c476fa7f58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c476fa7f58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c476fa7f58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c476fa7f58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c476fa7f58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c476fa7f58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c495c6fa1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c495c6fa1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c476fa7f58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c476fa7f58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c495c6fa1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c495c6fa1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c476fa7f58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c476fa7f58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c495c6fa1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c495c6fa1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c495c6fa1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c495c6fa1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c476fa7f58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c476fa7f58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c476fa7f58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c476fa7f58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c495c6fa1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c495c6fa1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c495c6fa1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c495c6fa1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c495c6fa11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c495c6fa11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c476fa7f58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c476fa7f58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c476fa7f58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c476fa7f58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c476fa7f58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c476fa7f58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c495c6fa11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c495c6fa11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c495c6fa11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c495c6fa11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4" name="Google Shape;8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9" name="Google Shape;89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22.png"/><Relationship Id="rId6" Type="http://schemas.openxmlformats.org/officeDocument/2006/relationships/image" Target="../media/image21.png"/><Relationship Id="rId7" Type="http://schemas.openxmlformats.org/officeDocument/2006/relationships/image" Target="../media/image20.png"/><Relationship Id="rId8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Relationship Id="rId4" Type="http://schemas.openxmlformats.org/officeDocument/2006/relationships/image" Target="../media/image29.png"/><Relationship Id="rId9" Type="http://schemas.openxmlformats.org/officeDocument/2006/relationships/image" Target="../media/image27.png"/><Relationship Id="rId5" Type="http://schemas.openxmlformats.org/officeDocument/2006/relationships/image" Target="../media/image19.png"/><Relationship Id="rId6" Type="http://schemas.openxmlformats.org/officeDocument/2006/relationships/image" Target="../media/image26.png"/><Relationship Id="rId7" Type="http://schemas.openxmlformats.org/officeDocument/2006/relationships/image" Target="../media/image24.png"/><Relationship Id="rId8" Type="http://schemas.openxmlformats.org/officeDocument/2006/relationships/image" Target="../media/image3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Relationship Id="rId4" Type="http://schemas.openxmlformats.org/officeDocument/2006/relationships/image" Target="../media/image33.png"/><Relationship Id="rId5" Type="http://schemas.openxmlformats.org/officeDocument/2006/relationships/image" Target="../media/image32.png"/><Relationship Id="rId6" Type="http://schemas.openxmlformats.org/officeDocument/2006/relationships/image" Target="../media/image25.png"/><Relationship Id="rId7" Type="http://schemas.openxmlformats.org/officeDocument/2006/relationships/image" Target="../media/image35.png"/><Relationship Id="rId8" Type="http://schemas.openxmlformats.org/officeDocument/2006/relationships/image" Target="../media/image2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Relationship Id="rId4" Type="http://schemas.openxmlformats.org/officeDocument/2006/relationships/image" Target="../media/image38.png"/><Relationship Id="rId5" Type="http://schemas.openxmlformats.org/officeDocument/2006/relationships/image" Target="../media/image37.png"/><Relationship Id="rId6" Type="http://schemas.openxmlformats.org/officeDocument/2006/relationships/image" Target="../media/image42.png"/><Relationship Id="rId7" Type="http://schemas.openxmlformats.org/officeDocument/2006/relationships/image" Target="../media/image41.png"/><Relationship Id="rId8" Type="http://schemas.openxmlformats.org/officeDocument/2006/relationships/image" Target="../media/image3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Score My Day</a:t>
            </a:r>
            <a:endParaRPr/>
          </a:p>
        </p:txBody>
      </p:sp>
      <p:sp>
        <p:nvSpPr>
          <p:cNvPr id="105" name="Google Shape;105;p2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지난날의 통계를 기반으로 앞으로의 일정 관리</a:t>
            </a:r>
            <a:endParaRPr/>
          </a:p>
        </p:txBody>
      </p:sp>
      <p:sp>
        <p:nvSpPr>
          <p:cNvPr id="106" name="Google Shape;106;p25"/>
          <p:cNvSpPr txBox="1"/>
          <p:nvPr/>
        </p:nvSpPr>
        <p:spPr>
          <a:xfrm>
            <a:off x="510450" y="4204125"/>
            <a:ext cx="206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정병주</a:t>
            </a:r>
            <a:endParaRPr sz="1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개발 배경</a:t>
            </a:r>
            <a:endParaRPr/>
          </a:p>
        </p:txBody>
      </p:sp>
      <p:sp>
        <p:nvSpPr>
          <p:cNvPr id="112" name="Google Shape;112;p26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6"/>
          <p:cNvSpPr txBox="1"/>
          <p:nvPr/>
        </p:nvSpPr>
        <p:spPr>
          <a:xfrm>
            <a:off x="0" y="893150"/>
            <a:ext cx="91440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ko" sz="2800">
                <a:solidFill>
                  <a:schemeClr val="dk1"/>
                </a:solidFill>
              </a:rPr>
              <a:t>국비교육을 진행하는 중 지난 시간을 되돌아보니 제대로 시간을 보내는지에 대한 확신 부족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ko" sz="2800">
                <a:solidFill>
                  <a:schemeClr val="dk1"/>
                </a:solidFill>
              </a:rPr>
              <a:t>기존의 플래너들은 앞으로의 일정을 소화하는데에 주로 초점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ko" sz="2800">
                <a:solidFill>
                  <a:schemeClr val="dk1"/>
                </a:solidFill>
              </a:rPr>
              <a:t>지난날들의 분석을 토대로 앞으로의 계획을 더욱 탄탄히 하고자 하는 의도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4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44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유스케이스 다이어그램</a:t>
            </a:r>
            <a:endParaRPr/>
          </a:p>
        </p:txBody>
      </p:sp>
      <p:pic>
        <p:nvPicPr>
          <p:cNvPr id="215" name="Google Shape;21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75" y="1048625"/>
            <a:ext cx="8158849" cy="362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5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45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ERD</a:t>
            </a:r>
            <a:endParaRPr sz="3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2" name="Google Shape;22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350" y="881700"/>
            <a:ext cx="8875275" cy="365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6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46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스토리보드 - 특정 날짜 통계</a:t>
            </a:r>
            <a:endParaRPr/>
          </a:p>
        </p:txBody>
      </p:sp>
      <p:pic>
        <p:nvPicPr>
          <p:cNvPr id="229" name="Google Shape;22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26" y="814700"/>
            <a:ext cx="3181824" cy="20135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0" name="Google Shape;23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7625" y="814700"/>
            <a:ext cx="1702375" cy="1544974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1" name="Google Shape;231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0600" y="1138400"/>
            <a:ext cx="4182950" cy="2751324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2" name="Google Shape;232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63300" y="2867575"/>
            <a:ext cx="2398910" cy="1916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3" name="Google Shape;233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8272" y="2867575"/>
            <a:ext cx="2312874" cy="1916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4" name="Google Shape;234;p4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08161" y="1111600"/>
            <a:ext cx="2646726" cy="316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5" name="Google Shape;235;p46"/>
          <p:cNvSpPr/>
          <p:nvPr/>
        </p:nvSpPr>
        <p:spPr>
          <a:xfrm>
            <a:off x="6786500" y="1920900"/>
            <a:ext cx="877500" cy="4194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46"/>
          <p:cNvSpPr/>
          <p:nvPr/>
        </p:nvSpPr>
        <p:spPr>
          <a:xfrm>
            <a:off x="5768825" y="2649100"/>
            <a:ext cx="1963500" cy="2907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46"/>
          <p:cNvSpPr/>
          <p:nvPr/>
        </p:nvSpPr>
        <p:spPr>
          <a:xfrm>
            <a:off x="902275" y="885100"/>
            <a:ext cx="533100" cy="87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46"/>
          <p:cNvSpPr/>
          <p:nvPr/>
        </p:nvSpPr>
        <p:spPr>
          <a:xfrm>
            <a:off x="2936625" y="885100"/>
            <a:ext cx="533100" cy="87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46"/>
          <p:cNvSpPr/>
          <p:nvPr/>
        </p:nvSpPr>
        <p:spPr>
          <a:xfrm>
            <a:off x="3408000" y="1180400"/>
            <a:ext cx="2205900" cy="127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46"/>
          <p:cNvSpPr/>
          <p:nvPr/>
        </p:nvSpPr>
        <p:spPr>
          <a:xfrm>
            <a:off x="2517300" y="1111600"/>
            <a:ext cx="419400" cy="87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46"/>
          <p:cNvSpPr/>
          <p:nvPr/>
        </p:nvSpPr>
        <p:spPr>
          <a:xfrm>
            <a:off x="646425" y="3531025"/>
            <a:ext cx="1254900" cy="150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2" name="Google Shape;242;p46"/>
          <p:cNvCxnSpPr/>
          <p:nvPr/>
        </p:nvCxnSpPr>
        <p:spPr>
          <a:xfrm>
            <a:off x="4460950" y="3129975"/>
            <a:ext cx="5559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7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47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스토리보드 - 스케줄 추가</a:t>
            </a:r>
            <a:endParaRPr/>
          </a:p>
        </p:txBody>
      </p:sp>
      <p:pic>
        <p:nvPicPr>
          <p:cNvPr id="249" name="Google Shape;24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25" y="806875"/>
            <a:ext cx="2924150" cy="19233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0" name="Google Shape;250;p47"/>
          <p:cNvSpPr/>
          <p:nvPr/>
        </p:nvSpPr>
        <p:spPr>
          <a:xfrm>
            <a:off x="887325" y="1136000"/>
            <a:ext cx="599700" cy="7314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8819" y="806887"/>
            <a:ext cx="1805280" cy="17770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2" name="Google Shape;252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4100" y="806875"/>
            <a:ext cx="1777051" cy="177705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3" name="Google Shape;253;p47"/>
          <p:cNvSpPr/>
          <p:nvPr/>
        </p:nvSpPr>
        <p:spPr>
          <a:xfrm rot="-8281676">
            <a:off x="980612" y="1272133"/>
            <a:ext cx="168668" cy="17058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47"/>
          <p:cNvSpPr/>
          <p:nvPr/>
        </p:nvSpPr>
        <p:spPr>
          <a:xfrm rot="-8281676">
            <a:off x="3096037" y="1531808"/>
            <a:ext cx="168668" cy="17058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47"/>
          <p:cNvSpPr/>
          <p:nvPr/>
        </p:nvSpPr>
        <p:spPr>
          <a:xfrm>
            <a:off x="4369600" y="1098250"/>
            <a:ext cx="599700" cy="111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2649" y="2496324"/>
            <a:ext cx="3448748" cy="19966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7" name="Google Shape;257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37592" y="2496317"/>
            <a:ext cx="1741350" cy="180247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8" name="Google Shape;258;p4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54575" y="2045975"/>
            <a:ext cx="2268601" cy="2210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9" name="Google Shape;259;p4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52475" y="3322550"/>
            <a:ext cx="2303675" cy="15820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0" name="Google Shape;260;p47"/>
          <p:cNvSpPr/>
          <p:nvPr/>
        </p:nvSpPr>
        <p:spPr>
          <a:xfrm>
            <a:off x="3871175" y="2652750"/>
            <a:ext cx="526500" cy="111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47"/>
          <p:cNvSpPr/>
          <p:nvPr/>
        </p:nvSpPr>
        <p:spPr>
          <a:xfrm>
            <a:off x="3370275" y="2902675"/>
            <a:ext cx="729900" cy="271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47"/>
          <p:cNvSpPr/>
          <p:nvPr/>
        </p:nvSpPr>
        <p:spPr>
          <a:xfrm>
            <a:off x="3573675" y="3755850"/>
            <a:ext cx="526500" cy="111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8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8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스토리보드 - 기간별 설문 통계</a:t>
            </a:r>
            <a:endParaRPr/>
          </a:p>
        </p:txBody>
      </p:sp>
      <p:pic>
        <p:nvPicPr>
          <p:cNvPr id="269" name="Google Shape;26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1475" y="757601"/>
            <a:ext cx="3982025" cy="2089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0" name="Google Shape;27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625" y="801551"/>
            <a:ext cx="2136445" cy="18141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1" name="Google Shape;27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1200" y="845498"/>
            <a:ext cx="3090500" cy="17262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2" name="Google Shape;272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500" y="2651650"/>
            <a:ext cx="2829800" cy="18445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3" name="Google Shape;273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39650" y="2651650"/>
            <a:ext cx="2366700" cy="2106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4" name="Google Shape;274;p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78800" y="2835225"/>
            <a:ext cx="2496450" cy="19233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5" name="Google Shape;275;p48"/>
          <p:cNvSpPr/>
          <p:nvPr/>
        </p:nvSpPr>
        <p:spPr>
          <a:xfrm>
            <a:off x="6859650" y="1408975"/>
            <a:ext cx="1292100" cy="238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48"/>
          <p:cNvSpPr/>
          <p:nvPr/>
        </p:nvSpPr>
        <p:spPr>
          <a:xfrm>
            <a:off x="200050" y="1370525"/>
            <a:ext cx="1837800" cy="5064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48"/>
          <p:cNvSpPr/>
          <p:nvPr/>
        </p:nvSpPr>
        <p:spPr>
          <a:xfrm>
            <a:off x="2951025" y="864125"/>
            <a:ext cx="573900" cy="111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8"/>
          <p:cNvSpPr/>
          <p:nvPr/>
        </p:nvSpPr>
        <p:spPr>
          <a:xfrm>
            <a:off x="2518400" y="1450450"/>
            <a:ext cx="2743200" cy="1099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48"/>
          <p:cNvSpPr/>
          <p:nvPr/>
        </p:nvSpPr>
        <p:spPr>
          <a:xfrm>
            <a:off x="252625" y="3270225"/>
            <a:ext cx="868800" cy="111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48"/>
          <p:cNvSpPr/>
          <p:nvPr/>
        </p:nvSpPr>
        <p:spPr>
          <a:xfrm>
            <a:off x="2403925" y="1121450"/>
            <a:ext cx="573900" cy="87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8"/>
          <p:cNvSpPr/>
          <p:nvPr/>
        </p:nvSpPr>
        <p:spPr>
          <a:xfrm>
            <a:off x="5330400" y="3448250"/>
            <a:ext cx="2299500" cy="1246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9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49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스토리보드 - 기간별 그래프 통계</a:t>
            </a:r>
            <a:endParaRPr/>
          </a:p>
        </p:txBody>
      </p:sp>
      <p:pic>
        <p:nvPicPr>
          <p:cNvPr id="288" name="Google Shape;28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1475" y="757601"/>
            <a:ext cx="3982025" cy="2089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9" name="Google Shape;289;p49"/>
          <p:cNvSpPr/>
          <p:nvPr/>
        </p:nvSpPr>
        <p:spPr>
          <a:xfrm>
            <a:off x="6640250" y="1683000"/>
            <a:ext cx="2393700" cy="112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150" y="807425"/>
            <a:ext cx="2582549" cy="7018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1" name="Google Shape;291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07550" y="1026225"/>
            <a:ext cx="3416551" cy="18209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2" name="Google Shape;292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8150" y="2929998"/>
            <a:ext cx="3753176" cy="1947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3" name="Google Shape;293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81325" y="2676413"/>
            <a:ext cx="4202025" cy="2200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4" name="Google Shape;294;p4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74956" y="2676425"/>
            <a:ext cx="1893561" cy="2200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5" name="Google Shape;295;p49"/>
          <p:cNvSpPr/>
          <p:nvPr/>
        </p:nvSpPr>
        <p:spPr>
          <a:xfrm>
            <a:off x="1221550" y="880050"/>
            <a:ext cx="762600" cy="1194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9"/>
          <p:cNvSpPr/>
          <p:nvPr/>
        </p:nvSpPr>
        <p:spPr>
          <a:xfrm>
            <a:off x="1528275" y="1026230"/>
            <a:ext cx="821700" cy="163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9"/>
          <p:cNvSpPr/>
          <p:nvPr/>
        </p:nvSpPr>
        <p:spPr>
          <a:xfrm>
            <a:off x="188800" y="2930000"/>
            <a:ext cx="1093500" cy="163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49"/>
          <p:cNvSpPr/>
          <p:nvPr/>
        </p:nvSpPr>
        <p:spPr>
          <a:xfrm>
            <a:off x="3924600" y="2847200"/>
            <a:ext cx="1053300" cy="82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49"/>
          <p:cNvSpPr/>
          <p:nvPr/>
        </p:nvSpPr>
        <p:spPr>
          <a:xfrm>
            <a:off x="6982725" y="4276950"/>
            <a:ext cx="349800" cy="62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49"/>
          <p:cNvSpPr/>
          <p:nvPr/>
        </p:nvSpPr>
        <p:spPr>
          <a:xfrm>
            <a:off x="6982725" y="4595100"/>
            <a:ext cx="349800" cy="62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0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50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클래스다이어그램 및 구조</a:t>
            </a:r>
            <a:endParaRPr/>
          </a:p>
        </p:txBody>
      </p:sp>
      <p:pic>
        <p:nvPicPr>
          <p:cNvPr id="307" name="Google Shape;30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838" y="1387175"/>
            <a:ext cx="8838323" cy="2943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1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51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클래스다이어그램 - 로그인, 로그아웃</a:t>
            </a:r>
            <a:endParaRPr sz="3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14" name="Google Shape;31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7016" y="969988"/>
            <a:ext cx="6669974" cy="3777624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2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52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클래스다이어그램 - 회원가입</a:t>
            </a:r>
            <a:endParaRPr sz="3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21" name="Google Shape;32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588" y="1161401"/>
            <a:ext cx="8266824" cy="339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3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53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클래스다이어그램 - 메일</a:t>
            </a:r>
            <a:endParaRPr sz="3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28" name="Google Shape;32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4812" y="1502362"/>
            <a:ext cx="5654375" cy="27128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7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구현 목표</a:t>
            </a:r>
            <a:endParaRPr/>
          </a:p>
        </p:txBody>
      </p:sp>
      <p:sp>
        <p:nvSpPr>
          <p:cNvPr id="120" name="Google Shape;120;p27"/>
          <p:cNvSpPr txBox="1"/>
          <p:nvPr/>
        </p:nvSpPr>
        <p:spPr>
          <a:xfrm>
            <a:off x="0" y="877175"/>
            <a:ext cx="91440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ko" sz="2800">
                <a:solidFill>
                  <a:schemeClr val="dk1"/>
                </a:solidFill>
              </a:rPr>
              <a:t>빡빡한 일정을 보내는 중 지난날을 되돌아보는데 최적화 된 플래너 서비스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ko" sz="2800">
                <a:solidFill>
                  <a:schemeClr val="dk1"/>
                </a:solidFill>
              </a:rPr>
              <a:t>지난날의 평가를 통해 일정 조율과 하루 하루의 만족도를 통계 그래프로 한눈에 파악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ko" sz="2800">
                <a:solidFill>
                  <a:schemeClr val="dk1"/>
                </a:solidFill>
              </a:rPr>
              <a:t>다이어리와 같이 상세 입력 항목이 있어 구체적으로 분석하기에도 용이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4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54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클래스다이어그램 - 스케줄</a:t>
            </a:r>
            <a:endParaRPr sz="3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35" name="Google Shape;33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3063" y="813925"/>
            <a:ext cx="6657874" cy="408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5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55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클래스다이어그램 - 설문</a:t>
            </a:r>
            <a:endParaRPr sz="3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42" name="Google Shape;34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725" y="825337"/>
            <a:ext cx="8014550" cy="406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6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56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히스토리</a:t>
            </a:r>
            <a:endParaRPr sz="3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49" name="Google Shape;34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5312" y="792675"/>
            <a:ext cx="4073374" cy="41322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57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테스트 케이스</a:t>
            </a:r>
            <a:endParaRPr/>
          </a:p>
        </p:txBody>
      </p:sp>
      <p:pic>
        <p:nvPicPr>
          <p:cNvPr id="356" name="Google Shape;35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588" y="757600"/>
            <a:ext cx="7884831" cy="4202401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8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8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사후평가</a:t>
            </a:r>
            <a:endParaRPr/>
          </a:p>
        </p:txBody>
      </p:sp>
      <p:sp>
        <p:nvSpPr>
          <p:cNvPr id="363" name="Google Shape;363;p58"/>
          <p:cNvSpPr txBox="1"/>
          <p:nvPr/>
        </p:nvSpPr>
        <p:spPr>
          <a:xfrm>
            <a:off x="752250" y="852850"/>
            <a:ext cx="7639500" cy="41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Proxima Nova"/>
                <a:ea typeface="Proxima Nova"/>
                <a:cs typeface="Proxima Nova"/>
                <a:sym typeface="Proxima Nova"/>
              </a:rPr>
              <a:t>스케줄 지연 사유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ko">
                <a:latin typeface="Proxima Nova"/>
                <a:ea typeface="Proxima Nova"/>
                <a:cs typeface="Proxima Nova"/>
                <a:sym typeface="Proxima Nova"/>
              </a:rPr>
              <a:t>오픈api를 사용하면서 api에 대한 분석이 제대로 이루어지지 않은채로 작업을 진행해 일정에 큰 차질이 발생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ko">
                <a:latin typeface="Proxima Nova"/>
                <a:ea typeface="Proxima Nova"/>
                <a:cs typeface="Proxima Nova"/>
                <a:sym typeface="Proxima Nova"/>
              </a:rPr>
              <a:t>주먹구구식 문서작업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Proxima Nova"/>
                <a:ea typeface="Proxima Nova"/>
                <a:cs typeface="Proxima Nova"/>
                <a:sym typeface="Proxima Nova"/>
              </a:rPr>
              <a:t>이후 추가 작업 사항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ko">
                <a:latin typeface="Proxima Nova"/>
                <a:ea typeface="Proxima Nova"/>
                <a:cs typeface="Proxima Nova"/>
                <a:sym typeface="Proxima Nova"/>
              </a:rPr>
              <a:t>로그인 페이지 비밀번호 찾기 기능 (메일로 비밀번호 전송)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ko">
                <a:latin typeface="Proxima Nova"/>
                <a:ea typeface="Proxima Nova"/>
                <a:cs typeface="Proxima Nova"/>
                <a:sym typeface="Proxima Nova"/>
              </a:rPr>
              <a:t>마이페이지 닉네임, 비밀번호 변경 기능(javascript를 이용해 컨트롤러에 링크)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ko">
                <a:latin typeface="Proxima Nova"/>
                <a:ea typeface="Proxima Nova"/>
                <a:cs typeface="Proxima Nova"/>
                <a:sym typeface="Proxima Nova"/>
              </a:rPr>
              <a:t>캘린더에서 범위기간 스케줄이 하루 빠진채 표기되는 버그 수정 (수정 방법은 알았으나 원인을 모르는 상태)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ko">
                <a:latin typeface="Proxima Nova"/>
                <a:ea typeface="Proxima Nova"/>
                <a:cs typeface="Proxima Nova"/>
                <a:sym typeface="Proxima Nova"/>
              </a:rPr>
              <a:t>설문 페이지 설문 문항 구성, 점수 입력란 조건 작성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ko">
                <a:latin typeface="Proxima Nova"/>
                <a:ea typeface="Proxima Nova"/>
                <a:cs typeface="Proxima Nova"/>
                <a:sym typeface="Proxima Nova"/>
              </a:rPr>
              <a:t>설문페이지 전체적인 css작업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ko">
                <a:latin typeface="Proxima Nova"/>
                <a:ea typeface="Proxima Nova"/>
                <a:cs typeface="Proxima Nova"/>
                <a:sym typeface="Proxima Nova"/>
              </a:rPr>
              <a:t>마이페이지 그래프의 개선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ko">
                <a:latin typeface="Proxima Nova"/>
                <a:ea typeface="Proxima Nova"/>
                <a:cs typeface="Proxima Nova"/>
                <a:sym typeface="Proxima Nova"/>
              </a:rPr>
              <a:t>반복적으로 수행되는 DB접속을 최소화(공통되는 ajax를 통합)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ko">
                <a:latin typeface="Proxima Nova"/>
                <a:ea typeface="Proxima Nova"/>
                <a:cs typeface="Proxima Nova"/>
                <a:sym typeface="Proxima Nova"/>
              </a:rPr>
              <a:t>로그인 여부에 따른 특정 페이지 접근 통제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ko">
                <a:latin typeface="Proxima Nova"/>
                <a:ea typeface="Proxima Nova"/>
                <a:cs typeface="Proxima Nova"/>
                <a:sym typeface="Proxima Nova"/>
              </a:rPr>
              <a:t>컨트롤러로 전달되는 데이터 통일화 (어떤곳은 페이지의 mid값, 어떤곳은 세션의 mid값)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9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감사합니다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8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구현 목표</a:t>
            </a:r>
            <a:endParaRPr/>
          </a:p>
        </p:txBody>
      </p:sp>
      <p:sp>
        <p:nvSpPr>
          <p:cNvPr id="127" name="Google Shape;127;p28"/>
          <p:cNvSpPr txBox="1"/>
          <p:nvPr/>
        </p:nvSpPr>
        <p:spPr>
          <a:xfrm>
            <a:off x="608700" y="1688950"/>
            <a:ext cx="7926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ko" sz="2800">
                <a:solidFill>
                  <a:schemeClr val="dk1"/>
                </a:solidFill>
              </a:rPr>
              <a:t>사용자 계정 가입, 로그인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ko" sz="2800">
                <a:solidFill>
                  <a:schemeClr val="dk1"/>
                </a:solidFill>
              </a:rPr>
              <a:t>gmail api를 활용한 메일 인증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ko" sz="2800">
                <a:solidFill>
                  <a:schemeClr val="dk1"/>
                </a:solidFill>
              </a:rPr>
              <a:t>fullcalendar 달력 api 활용한 플래너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ko" sz="2800">
                <a:solidFill>
                  <a:schemeClr val="dk1"/>
                </a:solidFill>
              </a:rPr>
              <a:t>설문을 통한 통계자료 생성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ko" sz="2800">
                <a:solidFill>
                  <a:schemeClr val="dk1"/>
                </a:solidFill>
              </a:rPr>
              <a:t>chart.js를 통한 통계자료의 시각화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ko" sz="2300">
                <a:latin typeface="Calibri"/>
                <a:ea typeface="Calibri"/>
                <a:cs typeface="Calibri"/>
                <a:sym typeface="Calibri"/>
              </a:rPr>
              <a:t>JAVA / HTML5 / CSS3 / jsp / javascript / jQuery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ko" sz="2300">
                <a:latin typeface="Calibri"/>
                <a:ea typeface="Calibri"/>
                <a:cs typeface="Calibri"/>
                <a:sym typeface="Calibri"/>
              </a:rPr>
              <a:t>ApacheTomcat 9.0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ko" sz="2300">
                <a:latin typeface="Calibri"/>
                <a:ea typeface="Calibri"/>
                <a:cs typeface="Calibri"/>
                <a:sym typeface="Calibri"/>
              </a:rPr>
              <a:t>OracleDB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ko" sz="2300">
                <a:latin typeface="Calibri"/>
                <a:ea typeface="Calibri"/>
                <a:cs typeface="Calibri"/>
                <a:sym typeface="Calibri"/>
              </a:rPr>
              <a:t>eclipse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latin typeface="Calibri"/>
                <a:ea typeface="Calibri"/>
                <a:cs typeface="Calibri"/>
                <a:sym typeface="Calibri"/>
              </a:rPr>
              <a:t>              API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latin typeface="Calibri"/>
                <a:ea typeface="Calibri"/>
                <a:cs typeface="Calibri"/>
                <a:sym typeface="Calibri"/>
              </a:rPr>
              <a:t>----------------------------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latin typeface="Calibri"/>
                <a:ea typeface="Calibri"/>
                <a:cs typeface="Calibri"/>
                <a:sym typeface="Calibri"/>
              </a:rPr>
              <a:t>fullcalendar 5.6.0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latin typeface="Calibri"/>
                <a:ea typeface="Calibri"/>
                <a:cs typeface="Calibri"/>
                <a:sym typeface="Calibri"/>
              </a:rPr>
              <a:t>chart.js 2.8.0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latin typeface="Calibri"/>
                <a:ea typeface="Calibri"/>
                <a:cs typeface="Calibri"/>
                <a:sym typeface="Calibri"/>
              </a:rPr>
              <a:t>g</a:t>
            </a:r>
            <a:r>
              <a:rPr lang="ko" sz="2300">
                <a:latin typeface="Calibri"/>
                <a:ea typeface="Calibri"/>
                <a:cs typeface="Calibri"/>
                <a:sym typeface="Calibri"/>
              </a:rPr>
              <a:t>mail (javax.mail-1.6.1)</a:t>
            </a:r>
            <a:endParaRPr sz="2600"/>
          </a:p>
        </p:txBody>
      </p:sp>
      <p:sp>
        <p:nvSpPr>
          <p:cNvPr id="133" name="Google Shape;133;p29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개발환경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30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일정</a:t>
            </a:r>
            <a:endParaRPr/>
          </a:p>
        </p:txBody>
      </p:sp>
      <p:pic>
        <p:nvPicPr>
          <p:cNvPr id="140" name="Google Shape;14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6850" y="839703"/>
            <a:ext cx="6070300" cy="232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6850" y="3231600"/>
            <a:ext cx="6070299" cy="15432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1"/>
          <p:cNvSpPr/>
          <p:nvPr/>
        </p:nvSpPr>
        <p:spPr>
          <a:xfrm>
            <a:off x="70500" y="757600"/>
            <a:ext cx="9003000" cy="420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31"/>
          <p:cNvSpPr/>
          <p:nvPr/>
        </p:nvSpPr>
        <p:spPr>
          <a:xfrm>
            <a:off x="0" y="0"/>
            <a:ext cx="9144000" cy="677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요구사항 정의서</a:t>
            </a:r>
            <a:endParaRPr/>
          </a:p>
        </p:txBody>
      </p:sp>
      <p:pic>
        <p:nvPicPr>
          <p:cNvPr id="148" name="Google Shape;14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5823" y="757600"/>
            <a:ext cx="4332356" cy="42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1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